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7"/>
  </p:notesMasterIdLst>
  <p:handoutMasterIdLst>
    <p:handoutMasterId r:id="rId38"/>
  </p:handoutMasterIdLst>
  <p:sldIdLst>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3" r:id="rId34"/>
    <p:sldId id="301" r:id="rId35"/>
    <p:sldId id="302"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3"/>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6"/>
    <p:restoredTop sz="88828" autoAdjust="0"/>
  </p:normalViewPr>
  <p:slideViewPr>
    <p:cSldViewPr snapToGrid="0" snapToObjects="1">
      <p:cViewPr varScale="1">
        <p:scale>
          <a:sx n="87" d="100"/>
          <a:sy n="87" d="100"/>
        </p:scale>
        <p:origin x="468" y="90"/>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6/19/2017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6/19/2017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8606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44648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1394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265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541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4115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7514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32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7885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5264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84123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6/19/2017 8:34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146590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75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4172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783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8:34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29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2174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1.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5.xml"/><Relationship Id="rId4" Type="http://schemas.openxmlformats.org/officeDocument/2006/relationships/customXml" Target="../../customXml/item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6/19/2017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6/19/2017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464447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4030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760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402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530675"/>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03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826555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665521"/>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643720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42887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1001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143636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6/19/2017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6/19/2017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6/19/2017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6/19/2017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6/19/2017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6/19/2017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6/19/2017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6/19/2017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6.tiff"/><Relationship Id="rId11" Type="http://schemas.openxmlformats.org/officeDocument/2006/relationships/image" Target="../media/image31.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amp;ehk=Gkgf4IJOM3Ym8"/><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045325" y="2297203"/>
            <a:ext cx="5162154" cy="621792"/>
          </a:xfrm>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dirty="0">
                <a:solidFill>
                  <a:schemeClr val="bg1"/>
                </a:solidFill>
              </a:rPr>
              <a:t>Bot Design</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4294967295"/>
          </p:nvPr>
        </p:nvSpPr>
        <p:spPr>
          <a:xfrm>
            <a:off x="6918593" y="4947894"/>
            <a:ext cx="4131325" cy="895350"/>
          </a:xfrm>
        </p:spPr>
        <p:txBody>
          <a:bodyPr/>
          <a:lstStyle/>
          <a:p>
            <a:pPr marL="0" indent="0">
              <a:buNone/>
            </a:pPr>
            <a:r>
              <a:rPr lang="en-US" dirty="0"/>
              <a:t>Christopher Harrison</a:t>
            </a:r>
          </a:p>
          <a:p>
            <a:pPr marL="0" indent="0">
              <a:buNone/>
            </a:pPr>
            <a:r>
              <a:rPr lang="en-US" dirty="0"/>
              <a:t>SDE, DX, Microsoft</a:t>
            </a:r>
          </a:p>
          <a:p>
            <a:pPr marL="0" indent="0">
              <a:buNone/>
            </a:pPr>
            <a:r>
              <a:rPr lang="en-US" dirty="0"/>
              <a:t>@</a:t>
            </a:r>
            <a:r>
              <a:rPr lang="en-US" dirty="0" err="1"/>
              <a:t>geektrainer</a:t>
            </a:r>
            <a:endParaRPr lang="en-US" dirty="0"/>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199222" y="547840"/>
            <a:ext cx="779355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1" hangingPunct="1">
              <a:defRPr/>
            </a:pPr>
            <a:r>
              <a:rPr lang="en-US" sz="5294" kern="0" dirty="0">
                <a:solidFill>
                  <a:srgbClr val="0078D7"/>
                </a:solidFill>
                <a:latin typeface="Segoe UI Light"/>
              </a:rPr>
              <a:t>Bot Framework</a:t>
            </a:r>
          </a:p>
        </p:txBody>
      </p:sp>
      <p:grpSp>
        <p:nvGrpSpPr>
          <p:cNvPr id="24" name="Group 23"/>
          <p:cNvGrpSpPr/>
          <p:nvPr/>
        </p:nvGrpSpPr>
        <p:grpSpPr>
          <a:xfrm>
            <a:off x="3031392" y="1600483"/>
            <a:ext cx="6129216" cy="41792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defRPr/>
              </a:pPr>
              <a:endParaRPr lang="en-US" sz="1765">
                <a:solidFill>
                  <a:srgbClr val="FFFFFF"/>
                </a:solidFill>
                <a:latin typeface="Segoe UI Semilight"/>
              </a:endParaRPr>
            </a:p>
          </p:txBody>
        </p:sp>
      </p:grpSp>
      <p:grpSp>
        <p:nvGrpSpPr>
          <p:cNvPr id="26" name="Group 25"/>
          <p:cNvGrpSpPr/>
          <p:nvPr/>
        </p:nvGrpSpPr>
        <p:grpSpPr>
          <a:xfrm>
            <a:off x="-9338" y="2285747"/>
            <a:ext cx="12201339" cy="4639272"/>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13487" y="2793668"/>
            <a:ext cx="5818648" cy="2139688"/>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29568" y="2786819"/>
            <a:ext cx="6353323" cy="2136222"/>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Similar design, different paradigm</a:t>
            </a:r>
          </a:p>
        </p:txBody>
      </p:sp>
      <p:grpSp>
        <p:nvGrpSpPr>
          <p:cNvPr id="3" name="Group 2"/>
          <p:cNvGrpSpPr/>
          <p:nvPr/>
        </p:nvGrpSpPr>
        <p:grpSpPr>
          <a:xfrm>
            <a:off x="269239" y="1404623"/>
            <a:ext cx="5491344" cy="4713651"/>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eaLnBrk="1" fontAlgn="auto" hangingPunct="1">
                <a:spcBef>
                  <a:spcPts val="0"/>
                </a:spcBef>
                <a:spcAft>
                  <a:spcPts val="0"/>
                </a:spcAft>
                <a:defRPr/>
              </a:pPr>
              <a:r>
                <a:rPr lang="en-US" sz="2800" dirty="0">
                  <a:solidFill>
                    <a:srgbClr val="FFFFFF"/>
                  </a:solidFill>
                  <a:latin typeface="Segoe UI Semilight"/>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320107" y="1404623"/>
            <a:ext cx="5491344" cy="4713651"/>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eaLnBrk="1" fontAlgn="auto" hangingPunct="1">
                <a:spcBef>
                  <a:spcPts val="0"/>
                </a:spcBef>
                <a:spcAft>
                  <a:spcPts val="0"/>
                </a:spcAft>
                <a:defRPr/>
              </a:pPr>
              <a:r>
                <a:rPr lang="en-US" sz="2800" dirty="0">
                  <a:solidFill>
                    <a:srgbClr val="FFFFFF"/>
                  </a:solidFill>
                  <a:latin typeface="Segoe UI Semilight"/>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7" eaLnBrk="1" fontAlgn="auto" hangingPunct="1">
                <a:spcBef>
                  <a:spcPts val="0"/>
                </a:spcBef>
                <a:spcAft>
                  <a:spcPts val="0"/>
                </a:spcAft>
                <a:defRPr/>
              </a:pPr>
              <a:r>
                <a:rPr lang="en-US" sz="1765" b="1" dirty="0">
                  <a:solidFill>
                    <a:schemeClr val="tx1"/>
                  </a:solidFill>
                  <a:latin typeface="Segoe UI Semilight"/>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05548" y="2439206"/>
            <a:ext cx="2531917" cy="2257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t" anchorCtr="0"/>
          <a:lstStyle/>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Bot web service</a:t>
            </a:r>
          </a:p>
        </p:txBody>
      </p:sp>
      <p:sp>
        <p:nvSpPr>
          <p:cNvPr id="7" name="Flowchart: Process 8"/>
          <p:cNvSpPr/>
          <p:nvPr/>
        </p:nvSpPr>
        <p:spPr bwMode="auto">
          <a:xfrm>
            <a:off x="636290" y="2896571"/>
            <a:ext cx="2099668" cy="96520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Your bot code</a:t>
            </a:r>
          </a:p>
        </p:txBody>
      </p:sp>
      <p:grpSp>
        <p:nvGrpSpPr>
          <p:cNvPr id="4" name="Connector Service"/>
          <p:cNvGrpSpPr/>
          <p:nvPr/>
        </p:nvGrpSpPr>
        <p:grpSpPr>
          <a:xfrm>
            <a:off x="2704311" y="1794136"/>
            <a:ext cx="6035237" cy="1773580"/>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defTabSz="896215" eaLnBrk="1" fontAlgn="auto" hangingPunct="1">
                <a:spcBef>
                  <a:spcPts val="0"/>
                </a:spcBef>
                <a:spcAft>
                  <a:spcPts val="0"/>
                </a:spcAft>
                <a:defRPr/>
              </a:pPr>
              <a:r>
                <a:rPr lang="en-US" sz="1961" kern="0" dirty="0">
                  <a:solidFill>
                    <a:schemeClr val="bg1"/>
                  </a:solidFill>
                  <a:latin typeface="Segoe UI Light"/>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endParaRPr lang="en-US" sz="1568" kern="0" dirty="0">
                  <a:solidFill>
                    <a:schemeClr val="tx1"/>
                  </a:solidFill>
                  <a:latin typeface="Segoe UI Light"/>
                  <a:cs typeface="Segoe UI Light" panose="020B0502040204020203" pitchFamily="34" charset="0"/>
                </a:endParaRPr>
              </a:p>
              <a:p>
                <a:pPr algn="ctr" defTabSz="896215" eaLnBrk="1" fontAlgn="auto" hangingPunct="1">
                  <a:spcBef>
                    <a:spcPts val="0"/>
                  </a:spcBef>
                  <a:spcAft>
                    <a:spcPts val="0"/>
                  </a:spcAft>
                  <a:defRPr/>
                </a:pPr>
                <a:r>
                  <a:rPr lang="en-US" sz="1568" kern="0" dirty="0">
                    <a:solidFill>
                      <a:schemeClr val="tx1"/>
                    </a:solidFill>
                    <a:latin typeface="Segoe UI Light"/>
                    <a:cs typeface="Segoe UI Light" panose="020B0502040204020203" pitchFamily="34" charset="0"/>
                  </a:rPr>
                  <a:t>Message input &lt;&gt; output</a:t>
                </a:r>
              </a:p>
              <a:p>
                <a:pPr algn="ctr" defTabSz="896215" eaLnBrk="1" fontAlgn="auto" hangingPunct="1">
                  <a:spcBef>
                    <a:spcPts val="0"/>
                  </a:spcBef>
                  <a:spcAft>
                    <a:spcPts val="0"/>
                  </a:spcAft>
                  <a:defRPr/>
                </a:pPr>
                <a:r>
                  <a:rPr lang="en-US" sz="1568" kern="0" dirty="0">
                    <a:solidFill>
                      <a:schemeClr val="tx1"/>
                    </a:solidFill>
                    <a:latin typeface="Segoe UI Light"/>
                    <a:cs typeface="Segoe UI Light" panose="020B0502040204020203" pitchFamily="34" charset="0"/>
                  </a:rPr>
                  <a:t>State Management</a:t>
                </a:r>
              </a:p>
              <a:p>
                <a:pPr defTabSz="896215" eaLnBrk="1" fontAlgn="auto" hangingPunct="1">
                  <a:spcBef>
                    <a:spcPts val="0"/>
                  </a:spcBef>
                  <a:spcAft>
                    <a:spcPts val="0"/>
                  </a:spcAft>
                  <a:defRPr/>
                </a:pPr>
                <a:endParaRPr lang="en-US" sz="1765" kern="0" dirty="0">
                  <a:solidFill>
                    <a:schemeClr val="tx1"/>
                  </a:solidFill>
                  <a:latin typeface="Segoe UI Light"/>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392659" y="3861775"/>
            <a:ext cx="2614865" cy="2654233"/>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Other services, APIs,</a:t>
              </a:r>
            </a:p>
            <a:p>
              <a:pPr algn="ctr" defTabSz="895515" eaLnBrk="1" fontAlgn="auto" hangingPunct="1">
                <a:spcBef>
                  <a:spcPts val="0"/>
                </a:spcBef>
                <a:spcAft>
                  <a:spcPts val="0"/>
                </a:spcAft>
                <a:defRPr/>
              </a:pPr>
              <a:r>
                <a:rPr lang="en-US" sz="1765" kern="0" dirty="0">
                  <a:solidFill>
                    <a:srgbClr val="FFFFFF"/>
                  </a:solidFill>
                  <a:latin typeface="Segoe UI Light"/>
                  <a:ea typeface="Segoe UI" pitchFamily="34" charset="0"/>
                  <a:cs typeface="Segoe UI" pitchFamily="34" charset="0"/>
                </a:rPr>
                <a:t>Databases, Azure Machine Learning, Azure Search, </a:t>
              </a:r>
              <a:r>
                <a:rPr lang="en-US" sz="1765" kern="0" dirty="0" err="1">
                  <a:solidFill>
                    <a:srgbClr val="FFFFFF"/>
                  </a:solidFill>
                  <a:latin typeface="Segoe UI Light"/>
                  <a:ea typeface="Segoe UI" pitchFamily="34" charset="0"/>
                  <a:cs typeface="Segoe UI" pitchFamily="34" charset="0"/>
                </a:rPr>
                <a:t>etc</a:t>
              </a:r>
              <a:r>
                <a:rPr lang="en-US" sz="1765" kern="0" dirty="0">
                  <a:solidFill>
                    <a:srgbClr val="FFFFFF"/>
                  </a:solidFill>
                  <a:latin typeface="Segoe UI Light"/>
                  <a:ea typeface="Segoe UI" pitchFamily="34" charset="0"/>
                  <a:cs typeface="Segoe UI" pitchFamily="34" charset="0"/>
                </a:rPr>
                <a:t>…</a:t>
              </a:r>
            </a:p>
          </p:txBody>
        </p:sp>
      </p:grpSp>
      <p:sp>
        <p:nvSpPr>
          <p:cNvPr id="31" name="TextBox 30"/>
          <p:cNvSpPr txBox="1"/>
          <p:nvPr/>
        </p:nvSpPr>
        <p:spPr>
          <a:xfrm>
            <a:off x="2690057" y="2979956"/>
            <a:ext cx="1735538" cy="271554"/>
          </a:xfrm>
          <a:prstGeom prst="rect">
            <a:avLst/>
          </a:prstGeom>
          <a:noFill/>
        </p:spPr>
        <p:txBody>
          <a:bodyPr wrap="square" rtlCol="0">
            <a:spAutoFit/>
          </a:bodyPr>
          <a:lstStyle/>
          <a:p>
            <a:pPr defTabSz="896215" eaLnBrk="1" fontAlgn="auto" hangingPunct="1">
              <a:spcBef>
                <a:spcPts val="0"/>
              </a:spcBef>
              <a:spcAft>
                <a:spcPts val="0"/>
              </a:spcAft>
              <a:defRPr/>
            </a:pPr>
            <a:r>
              <a:rPr lang="en-US" sz="1176" b="1" kern="0" dirty="0">
                <a:solidFill>
                  <a:schemeClr val="bg1"/>
                </a:solidFill>
                <a:latin typeface="Segoe UI Light"/>
                <a:cs typeface="Segoe UI Light" panose="020B0502040204020203" pitchFamily="34" charset="0"/>
              </a:rPr>
              <a:t>Bot Builder SDK</a:t>
            </a:r>
          </a:p>
        </p:txBody>
      </p:sp>
      <p:grpSp>
        <p:nvGrpSpPr>
          <p:cNvPr id="5" name="Cognitive Services"/>
          <p:cNvGrpSpPr/>
          <p:nvPr/>
        </p:nvGrpSpPr>
        <p:grpSpPr>
          <a:xfrm>
            <a:off x="2782785" y="3744119"/>
            <a:ext cx="5988410" cy="2780969"/>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endParaRPr lang="en-US" sz="1765" kern="0" dirty="0">
                <a:solidFill>
                  <a:srgbClr val="FFFFFF"/>
                </a:solidFill>
                <a:latin typeface="Segoe UI Light"/>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Entity</a:t>
              </a:r>
              <a:br>
                <a:rPr lang="en-US" sz="1176" kern="0" dirty="0">
                  <a:solidFill>
                    <a:srgbClr val="FFFFFF"/>
                  </a:solidFill>
                  <a:latin typeface="Segoe UI Light"/>
                  <a:cs typeface="Segoe UI Light" panose="020B0502040204020203" pitchFamily="34" charset="0"/>
                </a:rPr>
              </a:br>
              <a:r>
                <a:rPr lang="en-US" sz="1176" kern="0" dirty="0">
                  <a:solidFill>
                    <a:srgbClr val="FFFFFF"/>
                  </a:solidFill>
                  <a:latin typeface="Segoe UI Light"/>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algn="ctr" defTabSz="896215" eaLnBrk="1" fontAlgn="auto" hangingPunct="1">
                <a:spcBef>
                  <a:spcPts val="0"/>
                </a:spcBef>
                <a:spcAft>
                  <a:spcPts val="0"/>
                </a:spcAft>
                <a:defRPr/>
              </a:pPr>
              <a:r>
                <a:rPr lang="en-US" sz="1568" kern="0" dirty="0">
                  <a:solidFill>
                    <a:schemeClr val="bg1"/>
                  </a:solidFill>
                  <a:latin typeface="Segoe UI Light"/>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176" kern="0" dirty="0">
                  <a:solidFill>
                    <a:srgbClr val="FFFFFF"/>
                  </a:solidFill>
                  <a:latin typeface="Segoe UI Light"/>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defTabSz="896215" eaLnBrk="1" fontAlgn="auto" hangingPunct="1">
                <a:spcBef>
                  <a:spcPts val="0"/>
                </a:spcBef>
                <a:spcAft>
                  <a:spcPts val="0"/>
                </a:spcAft>
                <a:defRPr/>
              </a:pPr>
              <a:r>
                <a:rPr lang="en-US" sz="2745" b="1" kern="0" dirty="0">
                  <a:solidFill>
                    <a:srgbClr val="0078D7">
                      <a:lumMod val="75000"/>
                    </a:srgbClr>
                  </a:solidFill>
                  <a:latin typeface="Segoe UI Light"/>
                  <a:cs typeface="Segoe UI Light" panose="020B0502040204020203" pitchFamily="34" charset="0"/>
                </a:rPr>
                <a:t>…</a:t>
              </a:r>
              <a:endParaRPr lang="en-US" sz="2745" b="1" kern="0" dirty="0">
                <a:solidFill>
                  <a:srgbClr val="0078D7">
                    <a:lumMod val="75000"/>
                  </a:srgbClr>
                </a:solidFill>
                <a:latin typeface="Segoe UI Light"/>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defTabSz="896215" eaLnBrk="1" fontAlgn="auto" hangingPunct="1">
                <a:spcBef>
                  <a:spcPts val="0"/>
                </a:spcBef>
                <a:spcAft>
                  <a:spcPts val="0"/>
                </a:spcAft>
                <a:defRPr/>
              </a:pPr>
              <a:r>
                <a:rPr lang="en-US" sz="1176" b="1" kern="0" dirty="0">
                  <a:solidFill>
                    <a:srgbClr val="505050"/>
                  </a:solidFill>
                  <a:latin typeface="Segoe UI Light"/>
                  <a:cs typeface="Segoe UI Light" panose="020B0502040204020203" pitchFamily="34" charset="0"/>
                </a:rPr>
                <a:t>API, SDK calls</a:t>
              </a:r>
            </a:p>
          </p:txBody>
        </p:sp>
      </p:grpSp>
      <p:grpSp>
        <p:nvGrpSpPr>
          <p:cNvPr id="17" name="Channels"/>
          <p:cNvGrpSpPr/>
          <p:nvPr/>
        </p:nvGrpSpPr>
        <p:grpSpPr>
          <a:xfrm>
            <a:off x="8806318" y="871822"/>
            <a:ext cx="2847104" cy="5653266"/>
            <a:chOff x="8982903" y="888807"/>
            <a:chExt cx="2904195" cy="5766626"/>
          </a:xfrm>
        </p:grpSpPr>
        <p:sp>
          <p:nvSpPr>
            <p:cNvPr id="22" name="TextBox 21"/>
            <p:cNvSpPr txBox="1"/>
            <p:nvPr/>
          </p:nvSpPr>
          <p:spPr>
            <a:xfrm>
              <a:off x="9048156" y="888807"/>
              <a:ext cx="2838942" cy="340307"/>
            </a:xfrm>
            <a:prstGeom prst="rect">
              <a:avLst/>
            </a:prstGeom>
            <a:noFill/>
          </p:spPr>
          <p:txBody>
            <a:bodyPr wrap="none" rtlCol="0">
              <a:spAutoFit/>
            </a:bodyPr>
            <a:lstStyle/>
            <a:p>
              <a:pPr defTabSz="896215" eaLnBrk="1" fontAlgn="auto" hangingPunct="1">
                <a:spcBef>
                  <a:spcPts val="0"/>
                </a:spcBef>
                <a:spcAft>
                  <a:spcPts val="0"/>
                </a:spcAft>
                <a:defRPr/>
              </a:pPr>
              <a:r>
                <a:rPr lang="en-US" sz="1568" kern="0" dirty="0">
                  <a:solidFill>
                    <a:schemeClr val="bg1"/>
                  </a:solidFill>
                  <a:latin typeface="Segoe UI Light"/>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chemeClr val="bg1"/>
                    </a:solidFill>
                    <a:latin typeface="Segoe UI Light"/>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772" y="216812"/>
            <a:ext cx="693235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auto">
              <a:spcAft>
                <a:spcPts val="0"/>
              </a:spcAft>
              <a:defRPr/>
            </a:pPr>
            <a:r>
              <a:rPr lang="en-US" sz="4705" spc="-100" dirty="0">
                <a:solidFill>
                  <a:schemeClr val="bg1"/>
                </a:solidFill>
                <a:latin typeface="Segoe UI Light"/>
              </a:rPr>
              <a:t>An x-ray of a typical bot</a:t>
            </a:r>
          </a:p>
        </p:txBody>
      </p:sp>
      <p:sp>
        <p:nvSpPr>
          <p:cNvPr id="68" name="Rectangle 67"/>
          <p:cNvSpPr/>
          <p:nvPr/>
        </p:nvSpPr>
        <p:spPr>
          <a:xfrm>
            <a:off x="632179" y="3867767"/>
            <a:ext cx="2096159" cy="672151"/>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eaLnBrk="1" fontAlgn="auto" hangingPunct="1">
              <a:spcBef>
                <a:spcPts val="0"/>
              </a:spcBef>
              <a:spcAft>
                <a:spcPts val="0"/>
              </a:spcAft>
              <a:defRPr/>
            </a:pPr>
            <a:r>
              <a:rPr lang="en-US" sz="1765" kern="0" dirty="0">
                <a:solidFill>
                  <a:srgbClr val="FFFFFF"/>
                </a:solidFill>
                <a:latin typeface="Segoe UI Light"/>
                <a:cs typeface="Segoe UI Light" panose="020B0502040204020203" pitchFamily="34" charset="0"/>
              </a:rPr>
              <a:t>Bot Builder SDK</a:t>
            </a:r>
          </a:p>
        </p:txBody>
      </p:sp>
      <p:sp>
        <p:nvSpPr>
          <p:cNvPr id="69" name="Oval 68"/>
          <p:cNvSpPr/>
          <p:nvPr/>
        </p:nvSpPr>
        <p:spPr bwMode="auto">
          <a:xfrm>
            <a:off x="312971" y="2339665"/>
            <a:ext cx="2734406" cy="2281173"/>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a:solidFill>
                <a:srgbClr val="FFFFFF"/>
              </a:solidFill>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197413" y="2074848"/>
            <a:ext cx="373510" cy="37351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1558" y="1420245"/>
            <a:ext cx="3472808" cy="615522"/>
          </a:xfrm>
          <a:prstGeom prst="rect">
            <a:avLst/>
          </a:prstGeom>
          <a:noFill/>
        </p:spPr>
        <p:txBody>
          <a:bodyPr wrap="none" lIns="179285" tIns="143428" rIns="179285" bIns="143428" rtlCol="0">
            <a:spAutoFit/>
          </a:bodyPr>
          <a:lstStyle/>
          <a:p>
            <a:pPr defTabSz="914367" eaLnBrk="1" fontAlgn="auto" hangingPunct="1">
              <a:lnSpc>
                <a:spcPct val="90000"/>
              </a:lnSpc>
              <a:spcBef>
                <a:spcPts val="0"/>
              </a:spcBef>
              <a:spcAft>
                <a:spcPts val="588"/>
              </a:spcAft>
              <a:defRPr/>
            </a:pPr>
            <a:r>
              <a:rPr lang="en-US" sz="2353" dirty="0">
                <a:solidFill>
                  <a:schemeClr val="bg1"/>
                </a:solidFill>
                <a:latin typeface="Segoe UI Light"/>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848746" y="1946558"/>
            <a:ext cx="6353323" cy="3113816"/>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idx="1"/>
          </p:nvPr>
        </p:nvSpPr>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3" name="Picture 2"/>
          <p:cNvPicPr>
            <a:picLocks noChangeAspect="1"/>
          </p:cNvPicPr>
          <p:nvPr/>
        </p:nvPicPr>
        <p:blipFill>
          <a:blip r:embed="rId3"/>
          <a:stretch>
            <a:fillRect/>
          </a:stretch>
        </p:blipFill>
        <p:spPr>
          <a:xfrm>
            <a:off x="1912685" y="1337343"/>
            <a:ext cx="8693728" cy="4973645"/>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34407" y="291513"/>
            <a:ext cx="9038950" cy="971127"/>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I'd like to report a problem with Rover 7</a:t>
            </a:r>
          </a:p>
        </p:txBody>
      </p:sp>
      <p:sp>
        <p:nvSpPr>
          <p:cNvPr id="3" name="Speech Bubble: Rectangle with Corners Rounded 2"/>
          <p:cNvSpPr/>
          <p:nvPr/>
        </p:nvSpPr>
        <p:spPr bwMode="auto">
          <a:xfrm>
            <a:off x="493345" y="1860257"/>
            <a:ext cx="9038950" cy="97112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Sure thing! What subsystem is failing?</a:t>
            </a:r>
          </a:p>
        </p:txBody>
      </p:sp>
      <p:sp>
        <p:nvSpPr>
          <p:cNvPr id="4" name="Speech Bubble: Rectangle with Corners Rounded 3"/>
          <p:cNvSpPr/>
          <p:nvPr/>
        </p:nvSpPr>
        <p:spPr bwMode="auto">
          <a:xfrm>
            <a:off x="2734407" y="3429707"/>
            <a:ext cx="9038950" cy="971127"/>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The soil collection module</a:t>
            </a:r>
          </a:p>
        </p:txBody>
      </p:sp>
      <p:sp>
        <p:nvSpPr>
          <p:cNvPr id="5" name="Speech Bubble: Rectangle with Corners Rounded 4"/>
          <p:cNvSpPr/>
          <p:nvPr/>
        </p:nvSpPr>
        <p:spPr bwMode="auto">
          <a:xfrm>
            <a:off x="418643" y="4998450"/>
            <a:ext cx="9038950" cy="971127"/>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sz="3137" dirty="0">
                <a:gradFill>
                  <a:gsLst>
                    <a:gs pos="0">
                      <a:srgbClr val="FFFFFF"/>
                    </a:gs>
                    <a:gs pos="100000">
                      <a:srgbClr val="FFFFFF"/>
                    </a:gs>
                  </a:gsLst>
                  <a:lin ang="5400000" scaled="0"/>
                </a:gradFill>
                <a:ea typeface="Segoe UI" pitchFamily="34" charset="0"/>
                <a:cs typeface="Segoe UI" pitchFamily="34" charset="0"/>
              </a:rPr>
              <a:t>I'll get that entered into the system for you!</a:t>
            </a:r>
          </a:p>
        </p:txBody>
      </p:sp>
    </p:spTree>
    <p:extLst>
      <p:ext uri="{BB962C8B-B14F-4D97-AF65-F5344CB8AC3E}">
        <p14:creationId xmlns:p14="http://schemas.microsoft.com/office/powerpoint/2010/main" val="251254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3" name="Picture 2"/>
          <p:cNvPicPr>
            <a:picLocks noChangeAspect="1"/>
          </p:cNvPicPr>
          <p:nvPr/>
        </p:nvPicPr>
        <p:blipFill>
          <a:blip r:embed="rId3"/>
          <a:stretch>
            <a:fillRect/>
          </a:stretch>
        </p:blipFill>
        <p:spPr>
          <a:xfrm>
            <a:off x="2211492" y="2532576"/>
            <a:ext cx="7977236" cy="1718174"/>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2" name="Picture 1"/>
          <p:cNvPicPr>
            <a:picLocks noChangeAspect="1"/>
          </p:cNvPicPr>
          <p:nvPr/>
        </p:nvPicPr>
        <p:blipFill>
          <a:blip r:embed="rId3"/>
          <a:stretch>
            <a:fillRect/>
          </a:stretch>
        </p:blipFill>
        <p:spPr>
          <a:xfrm>
            <a:off x="2659705" y="1337343"/>
            <a:ext cx="6966195" cy="4825388"/>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idx="1"/>
          </p:nvPr>
        </p:nvSpPr>
        <p:spPr/>
        <p:txBody>
          <a:bodyPr/>
          <a:lstStyle/>
          <a:p>
            <a:r>
              <a:rPr lang="en-US" sz="3137" dirty="0"/>
              <a:t>Bots that can reason over a corpus of data to find and return a piece of information </a:t>
            </a:r>
          </a:p>
          <a:p>
            <a:endParaRPr lang="en-US" sz="3137" dirty="0"/>
          </a:p>
          <a:p>
            <a:r>
              <a:rPr lang="en-US" sz="3137" dirty="0"/>
              <a:t>Event bots, Help Desk bots, Contact bots, etc.</a:t>
            </a:r>
          </a:p>
        </p:txBody>
      </p:sp>
      <p:sp>
        <p:nvSpPr>
          <p:cNvPr id="4" name="Rectangle 3"/>
          <p:cNvSpPr/>
          <p:nvPr/>
        </p:nvSpPr>
        <p:spPr>
          <a:xfrm>
            <a:off x="10322784" y="5913325"/>
            <a:ext cx="1601979" cy="651728"/>
          </a:xfrm>
          <a:prstGeom prst="rect">
            <a:avLst/>
          </a:prstGeom>
        </p:spPr>
        <p:txBody>
          <a:bodyPr wrap="none" lIns="179285" tIns="143428" rIns="179285" bIns="143428">
            <a:spAutoFit/>
          </a:bodyPr>
          <a:lstStyle/>
          <a:p>
            <a:pPr algn="r" defTabSz="914367" eaLnBrk="1" fontAlgn="auto" hangingPunct="1">
              <a:spcBef>
                <a:spcPts val="0"/>
              </a:spcBef>
              <a:spcAft>
                <a:spcPts val="0"/>
              </a:spcAft>
              <a:defRPr/>
            </a:pPr>
            <a:r>
              <a:rPr lang="en-US" sz="2353" dirty="0">
                <a:gradFill>
                  <a:gsLst>
                    <a:gs pos="6494">
                      <a:srgbClr val="FFFFFF"/>
                    </a:gs>
                    <a:gs pos="18182">
                      <a:srgbClr val="FFFFFF"/>
                    </a:gs>
                  </a:gsLst>
                  <a:lin ang="5400000" scaled="1"/>
                </a:gradFill>
                <a:latin typeface="Segoe UI Semilight"/>
              </a:rPr>
              <a:t>#MSBuild</a:t>
            </a:r>
          </a:p>
        </p:txBody>
      </p:sp>
    </p:spTree>
    <p:extLst>
      <p:ext uri="{BB962C8B-B14F-4D97-AF65-F5344CB8AC3E}">
        <p14:creationId xmlns:p14="http://schemas.microsoft.com/office/powerpoint/2010/main" val="134610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2" name="Rectangle 1"/>
          <p:cNvSpPr/>
          <p:nvPr/>
        </p:nvSpPr>
        <p:spPr bwMode="auto">
          <a:xfrm>
            <a:off x="792153" y="2644628"/>
            <a:ext cx="1699194" cy="97112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eaLnBrk="1" hangingPunct="1">
              <a:lnSpc>
                <a:spcPct val="90000"/>
              </a:lnSpc>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762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762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762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a:xfrm>
            <a:off x="351522" y="1318878"/>
            <a:ext cx="11248679" cy="1303434"/>
          </a:xfrm>
        </p:spPr>
        <p:txBody>
          <a:bodyPr/>
          <a:lstStyle/>
          <a:p>
            <a:r>
              <a:rPr lang="en-US" sz="3137"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5913438" y="2924175"/>
            <a:ext cx="5162550" cy="622300"/>
          </a:xfrm>
        </p:spPr>
        <p:txBody>
          <a:bodyPr/>
          <a:lstStyle/>
          <a:p>
            <a:r>
              <a:rPr lang="en-US" altLang="en-US" dirty="0"/>
              <a:t>OPERATION: M.A.X.</a:t>
            </a:r>
          </a:p>
        </p:txBody>
      </p:sp>
    </p:spTree>
    <p:extLst>
      <p:ext uri="{BB962C8B-B14F-4D97-AF65-F5344CB8AC3E}">
        <p14:creationId xmlns:p14="http://schemas.microsoft.com/office/powerpoint/2010/main" val="4166110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idx="1"/>
          </p:nvPr>
        </p:nvSpPr>
        <p:spPr/>
        <p:txBody>
          <a:bodyPr/>
          <a:lstStyle/>
          <a:p>
            <a:r>
              <a:rPr lang="en-US" dirty="0"/>
              <a:t>All based on real world scenarios</a:t>
            </a:r>
          </a:p>
          <a:p>
            <a:r>
              <a:rPr lang="en-US" dirty="0"/>
              <a:t>Blend of guided experience and hackfest</a:t>
            </a:r>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022-D918-4FF8-8572-48F8E56B9870}"/>
              </a:ext>
            </a:extLst>
          </p:cNvPr>
          <p:cNvSpPr>
            <a:spLocks noGrp="1"/>
          </p:cNvSpPr>
          <p:nvPr>
            <p:ph type="title"/>
          </p:nvPr>
        </p:nvSpPr>
        <p:spPr/>
        <p:txBody>
          <a:bodyPr/>
          <a:lstStyle/>
          <a:p>
            <a:pPr algn="ctr"/>
            <a:r>
              <a:rPr lang="en-US" dirty="0"/>
              <a:t>How did we get here?</a:t>
            </a:r>
          </a:p>
        </p:txBody>
      </p:sp>
    </p:spTree>
    <p:extLst>
      <p:ext uri="{BB962C8B-B14F-4D97-AF65-F5344CB8AC3E}">
        <p14:creationId xmlns:p14="http://schemas.microsoft.com/office/powerpoint/2010/main" val="37029119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575" y="290513"/>
            <a:ext cx="11655425" cy="898525"/>
          </a:xfrm>
        </p:spPr>
        <p:txBody>
          <a:bodyPr/>
          <a:lstStyle/>
          <a:p>
            <a:r>
              <a:rPr lang="en-US" dirty="0"/>
              <a:t>Command Line</a:t>
            </a:r>
          </a:p>
        </p:txBody>
      </p:sp>
      <p:sp>
        <p:nvSpPr>
          <p:cNvPr id="6" name="Text Placeholder 5"/>
          <p:cNvSpPr>
            <a:spLocks noGrp="1"/>
          </p:cNvSpPr>
          <p:nvPr>
            <p:ph type="body" sz="quarter" idx="4294967295"/>
          </p:nvPr>
        </p:nvSpPr>
        <p:spPr>
          <a:xfrm>
            <a:off x="0" y="1597025"/>
            <a:ext cx="6743700" cy="723900"/>
          </a:xfrm>
        </p:spPr>
        <p:txBody>
          <a:bodyPr/>
          <a:lstStyle/>
          <a:p>
            <a:pPr marL="0" indent="0">
              <a:spcBef>
                <a:spcPct val="20000"/>
              </a:spcBef>
              <a:buNone/>
            </a:pPr>
            <a:r>
              <a:rPr lang="en-US" sz="3921" dirty="0">
                <a:solidFill>
                  <a:schemeClr val="tx1"/>
                </a:solidFill>
                <a:latin typeface="+mj-lt"/>
              </a:rPr>
              <a:t>   Tell me what to do</a:t>
            </a:r>
          </a:p>
        </p:txBody>
      </p:sp>
      <p:sp>
        <p:nvSpPr>
          <p:cNvPr id="7" name="Text Placeholder 5"/>
          <p:cNvSpPr txBox="1">
            <a:spLocks/>
          </p:cNvSpPr>
          <p:nvPr/>
        </p:nvSpPr>
        <p:spPr>
          <a:xfrm>
            <a:off x="288328" y="2140116"/>
            <a:ext cx="469728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using a language you don’t know</a:t>
            </a:r>
          </a:p>
        </p:txBody>
      </p:sp>
      <p:sp>
        <p:nvSpPr>
          <p:cNvPr id="9" name="Text Placeholder 5"/>
          <p:cNvSpPr txBox="1">
            <a:spLocks/>
          </p:cNvSpPr>
          <p:nvPr/>
        </p:nvSpPr>
        <p:spPr>
          <a:xfrm>
            <a:off x="269240" y="3570185"/>
            <a:ext cx="4697281" cy="23534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P.S. I will delete all your files if you get even the tiniest detail wrong.</a:t>
            </a:r>
          </a:p>
        </p:txBody>
      </p:sp>
      <p:grpSp>
        <p:nvGrpSpPr>
          <p:cNvPr id="15" name="Group 14"/>
          <p:cNvGrpSpPr/>
          <p:nvPr/>
        </p:nvGrpSpPr>
        <p:grpSpPr>
          <a:xfrm>
            <a:off x="6590148" y="583668"/>
            <a:ext cx="4376733" cy="5647398"/>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79285" tIns="143428" rIns="179285" bIns="143428" rtlCol="0">
              <a:spAutoFit/>
            </a:bodyPr>
            <a:lstStyle/>
            <a:p>
              <a:pPr>
                <a:lnSpc>
                  <a:spcPct val="90000"/>
                </a:lnSpc>
                <a:spcAft>
                  <a:spcPts val="588"/>
                </a:spcAft>
              </a:pPr>
              <a:r>
                <a:rPr lang="en-US" sz="3921"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5439">
                      <a:srgbClr val="F8F8F8"/>
                    </a:gs>
                    <a:gs pos="10000">
                      <a:srgbClr val="F8F8F8"/>
                    </a:gs>
                  </a:gsLst>
                  <a:lin ang="5400000" scaled="0"/>
                </a:gradFill>
              </a:endParaRPr>
            </a:p>
          </p:txBody>
        </p:sp>
      </p:grpSp>
      <p:sp>
        <p:nvSpPr>
          <p:cNvPr id="2" name="TextBox 1">
            <a:extLst>
              <a:ext uri="{FF2B5EF4-FFF2-40B4-BE49-F238E27FC236}">
                <a16:creationId xmlns:a16="http://schemas.microsoft.com/office/drawing/2014/main" id="{EE70521C-5703-4F6A-97EF-34178E0AAEB6}"/>
              </a:ext>
            </a:extLst>
          </p:cNvPr>
          <p:cNvSpPr txBox="1"/>
          <p:nvPr/>
        </p:nvSpPr>
        <p:spPr>
          <a:xfrm>
            <a:off x="119835" y="1542700"/>
            <a:ext cx="6106480" cy="832764"/>
          </a:xfrm>
          <a:prstGeom prst="rect">
            <a:avLst/>
          </a:prstGeom>
        </p:spPr>
        <p:txBody>
          <a:bodyPr wrap="square" lIns="179285" tIns="143428" rIns="179285" bIns="143428" rtlCol="0">
            <a:spAutoFit/>
          </a:bodyPr>
          <a:lstStyle/>
          <a:p>
            <a:pPr>
              <a:lnSpc>
                <a:spcPct val="90000"/>
              </a:lnSpc>
              <a:spcAft>
                <a:spcPts val="588"/>
              </a:spcAft>
            </a:pPr>
            <a:r>
              <a:rPr lang="en-US" sz="3921" dirty="0">
                <a:latin typeface="+mj-lt"/>
              </a:rPr>
              <a:t>Extremely powerful</a:t>
            </a:r>
          </a:p>
        </p:txBody>
      </p:sp>
      <p:sp>
        <p:nvSpPr>
          <p:cNvPr id="12" name="TextBox 11">
            <a:extLst>
              <a:ext uri="{FF2B5EF4-FFF2-40B4-BE49-F238E27FC236}">
                <a16:creationId xmlns:a16="http://schemas.microsoft.com/office/drawing/2014/main" id="{DDAF107E-752A-45D0-A315-DABE9BA3E36B}"/>
              </a:ext>
            </a:extLst>
          </p:cNvPr>
          <p:cNvSpPr txBox="1"/>
          <p:nvPr/>
        </p:nvSpPr>
        <p:spPr>
          <a:xfrm>
            <a:off x="119835" y="2140059"/>
            <a:ext cx="6106480" cy="1375872"/>
          </a:xfrm>
          <a:prstGeom prst="rect">
            <a:avLst/>
          </a:prstGeom>
        </p:spPr>
        <p:txBody>
          <a:bodyPr wrap="square" lIns="179285" tIns="143428" rIns="179285" bIns="143428" rtlCol="0">
            <a:spAutoFit/>
          </a:bodyPr>
          <a:lstStyle/>
          <a:p>
            <a:pPr>
              <a:lnSpc>
                <a:spcPct val="90000"/>
              </a:lnSpc>
              <a:spcAft>
                <a:spcPts val="588"/>
              </a:spcAft>
            </a:pPr>
            <a:r>
              <a:rPr lang="en-US" sz="3921" dirty="0">
                <a:latin typeface="+mj-lt"/>
              </a:rPr>
              <a:t>Cut right to what you're looking for…</a:t>
            </a:r>
          </a:p>
        </p:txBody>
      </p:sp>
      <p:sp>
        <p:nvSpPr>
          <p:cNvPr id="13" name="TextBox 12">
            <a:extLst>
              <a:ext uri="{FF2B5EF4-FFF2-40B4-BE49-F238E27FC236}">
                <a16:creationId xmlns:a16="http://schemas.microsoft.com/office/drawing/2014/main" id="{E1FDB432-C9C8-440A-9142-DA0D0F26420A}"/>
              </a:ext>
            </a:extLst>
          </p:cNvPr>
          <p:cNvSpPr txBox="1"/>
          <p:nvPr/>
        </p:nvSpPr>
        <p:spPr>
          <a:xfrm>
            <a:off x="119835" y="3293898"/>
            <a:ext cx="6106480" cy="1375872"/>
          </a:xfrm>
          <a:prstGeom prst="rect">
            <a:avLst/>
          </a:prstGeom>
        </p:spPr>
        <p:txBody>
          <a:bodyPr wrap="square" lIns="179285" tIns="143428" rIns="179285" bIns="143428" rtlCol="0">
            <a:spAutoFit/>
          </a:bodyPr>
          <a:lstStyle/>
          <a:p>
            <a:pPr>
              <a:lnSpc>
                <a:spcPct val="90000"/>
              </a:lnSpc>
              <a:spcAft>
                <a:spcPts val="588"/>
              </a:spcAft>
            </a:pPr>
            <a:r>
              <a:rPr lang="en-US" sz="3921" dirty="0">
                <a:latin typeface="+mj-lt"/>
              </a:rPr>
              <a:t>... if you know the right commands</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6">
                                            <p:txEl>
                                              <p:pRg st="0" end="0"/>
                                            </p:txEl>
                                          </p:spTgt>
                                        </p:tgtEl>
                                      </p:cBhvr>
                                    </p:animEffect>
                                    <p:anim calcmode="lin" valueType="num">
                                      <p:cBhvr>
                                        <p:cTn id="19"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6">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6">
                                            <p:txEl>
                                              <p:pRg st="0" end="0"/>
                                            </p:txEl>
                                          </p:spTgt>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9"/>
                                        </p:tgtEl>
                                      </p:cBhvr>
                                    </p:animEffect>
                                    <p:anim calcmode="lin" valueType="num">
                                      <p:cBhvr>
                                        <p:cTn id="29" dur="1000"/>
                                        <p:tgtEl>
                                          <p:spTgt spid="9"/>
                                        </p:tgtEl>
                                        <p:attrNameLst>
                                          <p:attrName>ppt_x</p:attrName>
                                        </p:attrNameLst>
                                      </p:cBhvr>
                                      <p:tavLst>
                                        <p:tav tm="0">
                                          <p:val>
                                            <p:strVal val="ppt_x"/>
                                          </p:val>
                                        </p:tav>
                                        <p:tav tm="100000">
                                          <p:val>
                                            <p:strVal val="ppt_x"/>
                                          </p:val>
                                        </p:tav>
                                      </p:tavLst>
                                    </p:anim>
                                    <p:anim calcmode="lin" valueType="num">
                                      <p:cBhvr>
                                        <p:cTn id="30" dur="1000"/>
                                        <p:tgtEl>
                                          <p:spTgt spid="9"/>
                                        </p:tgtEl>
                                        <p:attrNameLst>
                                          <p:attrName>ppt_y</p:attrName>
                                        </p:attrNameLst>
                                      </p:cBhvr>
                                      <p:tavLst>
                                        <p:tav tm="0">
                                          <p:val>
                                            <p:strVal val="ppt_y"/>
                                          </p:val>
                                        </p:tav>
                                        <p:tav tm="100000">
                                          <p:val>
                                            <p:strVal val="ppt_y+.1"/>
                                          </p:val>
                                        </p:tav>
                                      </p:tavLst>
                                    </p:anim>
                                    <p:set>
                                      <p:cBhvr>
                                        <p:cTn id="31" dur="1" fill="hold">
                                          <p:stCondLst>
                                            <p:cond delay="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2"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0" y="296863"/>
            <a:ext cx="11655425" cy="900112"/>
          </a:xfrm>
        </p:spPr>
        <p:txBody>
          <a:bodyPr/>
          <a:lstStyle/>
          <a:p>
            <a:r>
              <a:rPr lang="en-US" dirty="0"/>
              <a:t>Menus</a:t>
            </a:r>
          </a:p>
        </p:txBody>
      </p:sp>
      <p:sp>
        <p:nvSpPr>
          <p:cNvPr id="6" name="Text Placeholder 5"/>
          <p:cNvSpPr>
            <a:spLocks noGrp="1"/>
          </p:cNvSpPr>
          <p:nvPr>
            <p:ph type="body" sz="quarter" idx="4294967295"/>
          </p:nvPr>
        </p:nvSpPr>
        <p:spPr>
          <a:xfrm>
            <a:off x="407622" y="1430338"/>
            <a:ext cx="4697413" cy="1266825"/>
          </a:xfrm>
        </p:spPr>
        <p:txBody>
          <a:bodyPr/>
          <a:lstStyle/>
          <a:p>
            <a:pPr marL="0" indent="0">
              <a:buNone/>
            </a:pPr>
            <a:r>
              <a:rPr lang="en-US" sz="3921" dirty="0">
                <a:solidFill>
                  <a:schemeClr val="tx1"/>
                </a:solidFill>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69239" y="2986137"/>
            <a:ext cx="4697281"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3921" dirty="0">
                <a:solidFill>
                  <a:schemeClr val="tx1"/>
                </a:solidFill>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69240" y="3950473"/>
            <a:ext cx="4697281" cy="2353465"/>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3921" dirty="0" err="1">
                <a:solidFill>
                  <a:schemeClr val="tx1"/>
                </a:solidFill>
                <a:latin typeface="Segoe UI Light" panose="020B0502040204020203" pitchFamily="34" charset="0"/>
                <a:cs typeface="Segoe UI Light" panose="020B0502040204020203" pitchFamily="34" charset="0"/>
              </a:rPr>
              <a:t>Yo</a:t>
            </a:r>
            <a:r>
              <a:rPr lang="en-US" sz="3921" dirty="0">
                <a:solidFill>
                  <a:schemeClr val="tx1"/>
                </a:solidFill>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812617" y="1503480"/>
            <a:ext cx="7062576" cy="4550546"/>
          </a:xfrm>
          <a:prstGeom prst="rect">
            <a:avLst/>
          </a:prstGeom>
        </p:spPr>
      </p:pic>
      <p:pic>
        <p:nvPicPr>
          <p:cNvPr id="16" name="Picture 15"/>
          <p:cNvPicPr>
            <a:picLocks noChangeAspect="1"/>
          </p:cNvPicPr>
          <p:nvPr/>
        </p:nvPicPr>
        <p:blipFill>
          <a:blip r:embed="rId4"/>
          <a:stretch>
            <a:fillRect/>
          </a:stretch>
        </p:blipFill>
        <p:spPr>
          <a:xfrm>
            <a:off x="4812616" y="1503480"/>
            <a:ext cx="7086652" cy="4550546"/>
          </a:xfrm>
          <a:prstGeom prst="rect">
            <a:avLst/>
          </a:prstGeom>
        </p:spPr>
      </p:pic>
      <p:pic>
        <p:nvPicPr>
          <p:cNvPr id="18" name="Picture 17"/>
          <p:cNvPicPr>
            <a:picLocks noChangeAspect="1"/>
          </p:cNvPicPr>
          <p:nvPr/>
        </p:nvPicPr>
        <p:blipFill rotWithShape="1">
          <a:blip r:embed="rId5"/>
          <a:srcRect l="-346" t="9" r="-346" b="9"/>
          <a:stretch/>
        </p:blipFill>
        <p:spPr>
          <a:xfrm>
            <a:off x="4790065" y="1525327"/>
            <a:ext cx="7112753" cy="4535085"/>
          </a:xfrm>
          <a:prstGeom prst="rect">
            <a:avLst/>
          </a:prstGeom>
        </p:spPr>
      </p:pic>
      <p:sp>
        <p:nvSpPr>
          <p:cNvPr id="10" name="Text Placeholder 5">
            <a:extLst>
              <a:ext uri="{FF2B5EF4-FFF2-40B4-BE49-F238E27FC236}">
                <a16:creationId xmlns:a16="http://schemas.microsoft.com/office/drawing/2014/main" id="{3072E870-56A1-4033-B098-F32815C5BE33}"/>
              </a:ext>
            </a:extLst>
          </p:cNvPr>
          <p:cNvSpPr txBox="1">
            <a:spLocks/>
          </p:cNvSpPr>
          <p:nvPr/>
        </p:nvSpPr>
        <p:spPr>
          <a:xfrm>
            <a:off x="269239" y="1423301"/>
            <a:ext cx="4697280" cy="735764"/>
          </a:xfrm>
          <a:prstGeom prst="rect">
            <a:avLst/>
          </a:prstGeom>
        </p:spPr>
        <p:txBody>
          <a:bodyPr vert="horz" wrap="square" lIns="89642" tIns="89642" rIns="89642" bIns="89642"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latin typeface="Segoe UI Light" panose="020B0502040204020203" pitchFamily="34" charset="0"/>
                <a:cs typeface="Segoe UI Light" panose="020B0502040204020203" pitchFamily="34" charset="0"/>
              </a:rPr>
              <a:t>Nice for novices</a:t>
            </a:r>
          </a:p>
        </p:txBody>
      </p:sp>
      <p:sp>
        <p:nvSpPr>
          <p:cNvPr id="11" name="Text Placeholder 5">
            <a:extLst>
              <a:ext uri="{FF2B5EF4-FFF2-40B4-BE49-F238E27FC236}">
                <a16:creationId xmlns:a16="http://schemas.microsoft.com/office/drawing/2014/main" id="{AFEFD413-244E-4BD8-886F-0BD6ECF61F11}"/>
              </a:ext>
            </a:extLst>
          </p:cNvPr>
          <p:cNvSpPr txBox="1">
            <a:spLocks/>
          </p:cNvSpPr>
          <p:nvPr/>
        </p:nvSpPr>
        <p:spPr>
          <a:xfrm>
            <a:off x="269239" y="2017898"/>
            <a:ext cx="4697280" cy="735764"/>
          </a:xfrm>
          <a:prstGeom prst="rect">
            <a:avLst/>
          </a:prstGeom>
        </p:spPr>
        <p:txBody>
          <a:bodyPr vert="horz" wrap="square" lIns="89642" tIns="89642" rIns="89642" bIns="89642"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latin typeface="Segoe UI Light" panose="020B0502040204020203" pitchFamily="34" charset="0"/>
                <a:cs typeface="Segoe UI Light" panose="020B0502040204020203" pitchFamily="34" charset="0"/>
              </a:rPr>
              <a:t>Everything is right there, out in the open…</a:t>
            </a:r>
          </a:p>
        </p:txBody>
      </p:sp>
      <p:sp>
        <p:nvSpPr>
          <p:cNvPr id="12" name="Text Placeholder 5">
            <a:extLst>
              <a:ext uri="{FF2B5EF4-FFF2-40B4-BE49-F238E27FC236}">
                <a16:creationId xmlns:a16="http://schemas.microsoft.com/office/drawing/2014/main" id="{F3F45F88-3990-4FDE-B7DE-CAF42AAC16A6}"/>
              </a:ext>
            </a:extLst>
          </p:cNvPr>
          <p:cNvSpPr txBox="1">
            <a:spLocks/>
          </p:cNvSpPr>
          <p:nvPr/>
        </p:nvSpPr>
        <p:spPr>
          <a:xfrm>
            <a:off x="293098" y="3710280"/>
            <a:ext cx="4697280" cy="735764"/>
          </a:xfrm>
          <a:prstGeom prst="rect">
            <a:avLst/>
          </a:prstGeom>
        </p:spPr>
        <p:txBody>
          <a:bodyPr vert="horz" wrap="square" lIns="89642" tIns="89642" rIns="89642" bIns="89642"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latin typeface="Segoe UI Light" panose="020B0502040204020203" pitchFamily="34" charset="0"/>
                <a:cs typeface="Segoe UI Light" panose="020B0502040204020203" pitchFamily="34" charset="0"/>
              </a:rPr>
              <a:t>… if you can find it</a:t>
            </a:r>
          </a:p>
        </p:txBody>
      </p:sp>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6">
                                            <p:txEl>
                                              <p:pRg st="0" end="0"/>
                                            </p:txEl>
                                          </p:spTgt>
                                        </p:tgtEl>
                                      </p:cBhvr>
                                    </p:animEffect>
                                    <p:anim calcmode="lin" valueType="num">
                                      <p:cBhvr>
                                        <p:cTn id="25"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6">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6">
                                            <p:txEl>
                                              <p:pRg st="0" end="0"/>
                                            </p:txEl>
                                          </p:spTgt>
                                        </p:tgtEl>
                                        <p:attrNameLst>
                                          <p:attrName>style.visibility</p:attrName>
                                        </p:attrNameLst>
                                      </p:cBhvr>
                                      <p:to>
                                        <p:strVal val="hidden"/>
                                      </p:to>
                                    </p:set>
                                  </p:childTnLst>
                                </p:cTn>
                              </p:par>
                              <p:par>
                                <p:cTn id="28" presetID="42" presetClass="exit" presetSubtype="0" fill="hold" grpId="1"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1" nodeType="withEffect">
                                  <p:stCondLst>
                                    <p:cond delay="0"/>
                                  </p:stCondLst>
                                  <p:childTnLst>
                                    <p:animEffect transition="out" filter="fade">
                                      <p:cBhvr>
                                        <p:cTn id="34" dur="1000"/>
                                        <p:tgtEl>
                                          <p:spTgt spid="9"/>
                                        </p:tgtEl>
                                      </p:cBhvr>
                                    </p:animEffect>
                                    <p:anim calcmode="lin" valueType="num">
                                      <p:cBhvr>
                                        <p:cTn id="35" dur="1000"/>
                                        <p:tgtEl>
                                          <p:spTgt spid="9"/>
                                        </p:tgtEl>
                                        <p:attrNameLst>
                                          <p:attrName>ppt_x</p:attrName>
                                        </p:attrNameLst>
                                      </p:cBhvr>
                                      <p:tavLst>
                                        <p:tav tm="0">
                                          <p:val>
                                            <p:strVal val="ppt_x"/>
                                          </p:val>
                                        </p:tav>
                                        <p:tav tm="100000">
                                          <p:val>
                                            <p:strVal val="ppt_x"/>
                                          </p:val>
                                        </p:tav>
                                      </p:tavLst>
                                    </p:anim>
                                    <p:anim calcmode="lin" valueType="num">
                                      <p:cBhvr>
                                        <p:cTn id="36" dur="1000"/>
                                        <p:tgtEl>
                                          <p:spTgt spid="9"/>
                                        </p:tgtEl>
                                        <p:attrNameLst>
                                          <p:attrName>ppt_y</p:attrName>
                                        </p:attrNameLst>
                                      </p:cBhvr>
                                      <p:tavLst>
                                        <p:tav tm="0">
                                          <p:val>
                                            <p:strVal val="ppt_y"/>
                                          </p:val>
                                        </p:tav>
                                        <p:tav tm="100000">
                                          <p:val>
                                            <p:strVal val="ppt_y+.1"/>
                                          </p:val>
                                        </p:tav>
                                      </p:tavLst>
                                    </p:anim>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10" grpId="0" build="p"/>
      <p:bldP spid="11"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36575" y="290513"/>
            <a:ext cx="11655425" cy="898525"/>
          </a:xfrm>
        </p:spPr>
        <p:txBody>
          <a:bodyPr/>
          <a:lstStyle/>
          <a:p>
            <a:r>
              <a:rPr lang="en-US" dirty="0"/>
              <a:t>Websites</a:t>
            </a:r>
          </a:p>
        </p:txBody>
      </p:sp>
      <p:sp>
        <p:nvSpPr>
          <p:cNvPr id="6" name="Text Placeholder 5"/>
          <p:cNvSpPr>
            <a:spLocks noGrp="1"/>
          </p:cNvSpPr>
          <p:nvPr>
            <p:ph type="body" sz="quarter" idx="4294967295"/>
          </p:nvPr>
        </p:nvSpPr>
        <p:spPr>
          <a:xfrm>
            <a:off x="121183" y="1158875"/>
            <a:ext cx="4724150" cy="1809750"/>
          </a:xfrm>
        </p:spPr>
        <p:txBody>
          <a:bodyPr/>
          <a:lstStyle/>
          <a:p>
            <a:pPr marL="0" indent="0">
              <a:buNone/>
            </a:pPr>
            <a:r>
              <a:rPr lang="en-US" sz="3921" dirty="0">
                <a:solidFill>
                  <a:schemeClr val="tx1"/>
                </a:solidFill>
                <a:latin typeface="+mj-lt"/>
              </a:rPr>
              <a:t>Good luck finding what you’re looking for.</a:t>
            </a:r>
          </a:p>
        </p:txBody>
      </p:sp>
      <p:sp>
        <p:nvSpPr>
          <p:cNvPr id="7" name="Text Placeholder 5"/>
          <p:cNvSpPr txBox="1">
            <a:spLocks/>
          </p:cNvSpPr>
          <p:nvPr/>
        </p:nvSpPr>
        <p:spPr>
          <a:xfrm>
            <a:off x="-16167" y="3016020"/>
            <a:ext cx="469728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Keep looking, it’s there somewhere.</a:t>
            </a:r>
          </a:p>
        </p:txBody>
      </p:sp>
      <p:sp>
        <p:nvSpPr>
          <p:cNvPr id="8" name="Text Placeholder 5"/>
          <p:cNvSpPr txBox="1">
            <a:spLocks/>
          </p:cNvSpPr>
          <p:nvPr/>
        </p:nvSpPr>
        <p:spPr>
          <a:xfrm>
            <a:off x="15848" y="5102006"/>
            <a:ext cx="469728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Start over again with the next website.</a:t>
            </a:r>
          </a:p>
        </p:txBody>
      </p:sp>
      <p:sp>
        <p:nvSpPr>
          <p:cNvPr id="9" name="Text Placeholder 5"/>
          <p:cNvSpPr txBox="1">
            <a:spLocks/>
          </p:cNvSpPr>
          <p:nvPr/>
        </p:nvSpPr>
        <p:spPr>
          <a:xfrm>
            <a:off x="-16167" y="4330567"/>
            <a:ext cx="4697281" cy="72414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21" dirty="0">
                <a:solidFill>
                  <a:schemeClr val="tx1"/>
                </a:solidFill>
              </a:rPr>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965" y="181747"/>
            <a:ext cx="7258269" cy="68570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965" y="181747"/>
            <a:ext cx="7258269" cy="68570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965" y="181747"/>
            <a:ext cx="7258269" cy="685702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2965" y="181746"/>
            <a:ext cx="7258269" cy="6857027"/>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CBBD2-0B65-4668-8409-B3DFFA1F820B}"/>
              </a:ext>
            </a:extLst>
          </p:cNvPr>
          <p:cNvSpPr>
            <a:spLocks noGrp="1"/>
          </p:cNvSpPr>
          <p:nvPr>
            <p:ph type="title"/>
          </p:nvPr>
        </p:nvSpPr>
        <p:spPr/>
        <p:txBody>
          <a:bodyPr/>
          <a:lstStyle/>
          <a:p>
            <a:pPr algn="ctr"/>
            <a:r>
              <a:rPr lang="en-US" dirty="0"/>
              <a:t>So why now?</a:t>
            </a:r>
          </a:p>
        </p:txBody>
      </p:sp>
    </p:spTree>
    <p:extLst>
      <p:ext uri="{BB962C8B-B14F-4D97-AF65-F5344CB8AC3E}">
        <p14:creationId xmlns:p14="http://schemas.microsoft.com/office/powerpoint/2010/main" val="1625971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0" y="-24185"/>
            <a:ext cx="12192000" cy="8122920"/>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779265" y="2132160"/>
            <a:ext cx="8541689" cy="398608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auto">
              <a:spcAft>
                <a:spcPts val="0"/>
              </a:spcAft>
              <a:defRPr/>
            </a:pPr>
            <a:r>
              <a:rPr lang="en-US" sz="6470" spc="-100" dirty="0">
                <a:gradFill>
                  <a:gsLst>
                    <a:gs pos="1250">
                      <a:prstClr val="white"/>
                    </a:gs>
                    <a:gs pos="100000">
                      <a:prstClr val="white"/>
                    </a:gs>
                  </a:gsLst>
                  <a:lin ang="5400000" scaled="0"/>
                </a:gradFill>
                <a:latin typeface="Segoe UI Light"/>
              </a:rPr>
              <a:t>LET’S MAKE</a:t>
            </a:r>
          </a:p>
          <a:p>
            <a:pPr defTabSz="914367" fontAlgn="auto">
              <a:spcAft>
                <a:spcPts val="0"/>
              </a:spcAft>
              <a:defRPr/>
            </a:pPr>
            <a:r>
              <a:rPr lang="en-US" sz="6470" b="1" spc="-100" dirty="0">
                <a:gradFill>
                  <a:gsLst>
                    <a:gs pos="1250">
                      <a:prstClr val="white"/>
                    </a:gs>
                    <a:gs pos="100000">
                      <a:prstClr val="white"/>
                    </a:gs>
                  </a:gsLst>
                  <a:lin ang="5400000" scaled="0"/>
                </a:gradFill>
                <a:latin typeface="+mn-lt"/>
              </a:rPr>
              <a:t>THE COMPUTER</a:t>
            </a:r>
            <a:r>
              <a:rPr lang="en-US" sz="6470" spc="-100" dirty="0">
                <a:gradFill>
                  <a:gsLst>
                    <a:gs pos="1250">
                      <a:prstClr val="white"/>
                    </a:gs>
                    <a:gs pos="100000">
                      <a:prstClr val="white"/>
                    </a:gs>
                  </a:gsLst>
                  <a:lin ang="5400000" scaled="0"/>
                </a:gradFill>
                <a:latin typeface="Segoe UI Light"/>
              </a:rPr>
              <a:t> </a:t>
            </a:r>
            <a:br>
              <a:rPr lang="en-US" sz="6470" spc="-100" dirty="0">
                <a:gradFill>
                  <a:gsLst>
                    <a:gs pos="1250">
                      <a:prstClr val="white"/>
                    </a:gs>
                    <a:gs pos="100000">
                      <a:prstClr val="white"/>
                    </a:gs>
                  </a:gsLst>
                  <a:lin ang="5400000" scaled="0"/>
                </a:gradFill>
                <a:latin typeface="Segoe UI Light"/>
              </a:rPr>
            </a:br>
            <a:r>
              <a:rPr lang="en-US" sz="6470" spc="-100" dirty="0">
                <a:gradFill>
                  <a:gsLst>
                    <a:gs pos="1250">
                      <a:prstClr val="white"/>
                    </a:gs>
                    <a:gs pos="100000">
                      <a:prstClr val="white"/>
                    </a:gs>
                  </a:gsLst>
                  <a:lin ang="5400000" scaled="0"/>
                </a:gradFill>
                <a:latin typeface="Segoe UI Light"/>
              </a:rPr>
              <a:t>FIGURE OUT YOU</a:t>
            </a:r>
          </a:p>
        </p:txBody>
      </p:sp>
      <p:sp>
        <p:nvSpPr>
          <p:cNvPr id="17" name="Title 16"/>
          <p:cNvSpPr>
            <a:spLocks noGrp="1"/>
          </p:cNvSpPr>
          <p:nvPr>
            <p:ph type="title" idx="4294967295"/>
          </p:nvPr>
        </p:nvSpPr>
        <p:spPr>
          <a:xfrm>
            <a:off x="2779264" y="1244890"/>
            <a:ext cx="7976003" cy="3985667"/>
          </a:xfrm>
        </p:spPr>
        <p:txBody>
          <a:bodyPr/>
          <a:lstStyle/>
          <a:p>
            <a:r>
              <a:rPr lang="en-US" sz="6470" dirty="0">
                <a:solidFill>
                  <a:schemeClr val="tx1"/>
                </a:solidFill>
              </a:rPr>
              <a:t>IT’S YOUR JOB TO FIGURE OUT </a:t>
            </a:r>
            <a:br>
              <a:rPr lang="en-US" sz="6470" dirty="0">
                <a:solidFill>
                  <a:schemeClr val="tx1"/>
                </a:solidFill>
              </a:rPr>
            </a:br>
            <a:r>
              <a:rPr lang="en-US" sz="6470" dirty="0">
                <a:solidFill>
                  <a:schemeClr val="tx1"/>
                </a:solidFill>
                <a:latin typeface="+mn-lt"/>
              </a:rPr>
              <a:t>THE COMPUTER</a:t>
            </a:r>
          </a:p>
        </p:txBody>
      </p:sp>
      <p:sp>
        <p:nvSpPr>
          <p:cNvPr id="3" name="Rectangle 2"/>
          <p:cNvSpPr/>
          <p:nvPr/>
        </p:nvSpPr>
        <p:spPr>
          <a:xfrm>
            <a:off x="2831177" y="2968451"/>
            <a:ext cx="7439654" cy="1086215"/>
          </a:xfrm>
          <a:prstGeom prst="rect">
            <a:avLst/>
          </a:prstGeom>
        </p:spPr>
        <p:txBody>
          <a:bodyPr wrap="square">
            <a:spAutoFit/>
          </a:bodyPr>
          <a:lstStyle/>
          <a:p>
            <a:r>
              <a:rPr lang="en-US" sz="6470" b="1" spc="-100"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 id="{26C138CD-2B10-D846-A6BF-842154CA0E0E}" vid="{28FA5003-8EED-E44A-9BB0-36D3A0363C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41</TotalTime>
  <Words>1022</Words>
  <Application>Microsoft Office PowerPoint</Application>
  <PresentationFormat>Widescreen</PresentationFormat>
  <Paragraphs>175</Paragraphs>
  <Slides>30</Slides>
  <Notes>17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Consolas</vt:lpstr>
      <vt:lpstr>Lucida Console</vt:lpstr>
      <vt:lpstr>Segoe UI</vt:lpstr>
      <vt:lpstr>Segoe UI Light</vt:lpstr>
      <vt:lpstr>Segoe UI Semibold</vt:lpstr>
      <vt:lpstr>Segoe UI Semilight</vt:lpstr>
      <vt:lpstr>Office Theme</vt:lpstr>
      <vt:lpstr>Bot Design</vt:lpstr>
      <vt:lpstr>PowerPoint Presentation</vt:lpstr>
      <vt:lpstr>How did we get here?</vt:lpstr>
      <vt:lpstr>Command Line</vt:lpstr>
      <vt:lpstr>Menus</vt:lpstr>
      <vt:lpstr>Websites</vt:lpstr>
      <vt:lpstr>So why now?</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OPERATION: M.A.X.</vt:lpstr>
      <vt:lpstr>Introducing the labs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Christopher Harrison</cp:lastModifiedBy>
  <cp:revision>5</cp:revision>
  <dcterms:created xsi:type="dcterms:W3CDTF">2017-05-31T21:46:08Z</dcterms:created>
  <dcterms:modified xsi:type="dcterms:W3CDTF">2017-06-18T22:58:39Z</dcterms:modified>
</cp:coreProperties>
</file>